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FF"/>
    <a:srgbClr val="FF3300"/>
    <a:srgbClr val="FFCC99"/>
    <a:srgbClr val="6748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11/10/2021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11/10/2021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F1E04-08B5-4D37-BDC7-01A1707778BC}"/>
              </a:ext>
            </a:extLst>
          </p:cNvPr>
          <p:cNvSpPr>
            <a:spLocks noGrp="1"/>
          </p:cNvSpPr>
          <p:nvPr>
            <p:ph type="ctrTitle"/>
          </p:nvPr>
        </p:nvSpPr>
        <p:spPr/>
        <p:txBody>
          <a:bodyPr>
            <a:normAutofit/>
          </a:bodyPr>
          <a:lstStyle/>
          <a:p>
            <a:r>
              <a:rPr lang="en-US" dirty="0"/>
              <a:t>Conversation engine for deaf and dumb using </a:t>
            </a:r>
            <a:r>
              <a:rPr lang="en-US" dirty="0" err="1"/>
              <a:t>ibm</a:t>
            </a:r>
            <a:r>
              <a:rPr lang="en-US" dirty="0"/>
              <a:t> </a:t>
            </a:r>
            <a:r>
              <a:rPr lang="en-US" dirty="0" err="1"/>
              <a:t>watson</a:t>
            </a:r>
            <a:endParaRPr lang="en-IN" dirty="0"/>
          </a:p>
        </p:txBody>
      </p:sp>
      <p:sp>
        <p:nvSpPr>
          <p:cNvPr id="3" name="Subtitle 2">
            <a:extLst>
              <a:ext uri="{FF2B5EF4-FFF2-40B4-BE49-F238E27FC236}">
                <a16:creationId xmlns:a16="http://schemas.microsoft.com/office/drawing/2014/main" id="{B53302A1-9837-4CFF-BAB4-6CB8C88BC776}"/>
              </a:ext>
            </a:extLst>
          </p:cNvPr>
          <p:cNvSpPr>
            <a:spLocks noGrp="1"/>
          </p:cNvSpPr>
          <p:nvPr>
            <p:ph type="subTitle" idx="1"/>
          </p:nvPr>
        </p:nvSpPr>
        <p:spPr>
          <a:xfrm>
            <a:off x="1751012" y="3886199"/>
            <a:ext cx="8676222" cy="2638888"/>
          </a:xfrm>
        </p:spPr>
        <p:txBody>
          <a:bodyPr>
            <a:normAutofit fontScale="92500" lnSpcReduction="20000"/>
          </a:bodyPr>
          <a:lstStyle/>
          <a:p>
            <a:pPr algn="l"/>
            <a:r>
              <a:rPr lang="en-US" sz="2400" dirty="0">
                <a:solidFill>
                  <a:srgbClr val="FFFF00"/>
                </a:solidFill>
              </a:rPr>
              <a:t>       </a:t>
            </a:r>
          </a:p>
          <a:p>
            <a:pPr algn="l"/>
            <a:r>
              <a:rPr lang="en-US" sz="2400" dirty="0">
                <a:solidFill>
                  <a:srgbClr val="FFFF00"/>
                </a:solidFill>
              </a:rPr>
              <a:t>      TEAM DETAILS:</a:t>
            </a:r>
          </a:p>
          <a:p>
            <a:pPr marL="457200" indent="-457200" algn="just">
              <a:buFont typeface="+mj-lt"/>
              <a:buAutoNum type="arabicPeriod"/>
            </a:pPr>
            <a:r>
              <a:rPr lang="en-IN" sz="2400" dirty="0">
                <a:solidFill>
                  <a:srgbClr val="00B0F0"/>
                </a:solidFill>
              </a:rPr>
              <a:t>AKSHARA        (18UK1A05B8)</a:t>
            </a:r>
          </a:p>
          <a:p>
            <a:pPr marL="457200" indent="-457200" algn="just">
              <a:buFont typeface="+mj-lt"/>
              <a:buAutoNum type="arabicPeriod"/>
            </a:pPr>
            <a:r>
              <a:rPr lang="en-IN" sz="2400" dirty="0">
                <a:solidFill>
                  <a:srgbClr val="00B0F0"/>
                </a:solidFill>
              </a:rPr>
              <a:t>NIRANJAN      (18UK1A05D4)</a:t>
            </a:r>
          </a:p>
          <a:p>
            <a:pPr marL="457200" indent="-457200" algn="just">
              <a:buFont typeface="+mj-lt"/>
              <a:buAutoNum type="arabicPeriod"/>
            </a:pPr>
            <a:r>
              <a:rPr lang="en-IN" sz="2400" dirty="0">
                <a:solidFill>
                  <a:srgbClr val="00B0F0"/>
                </a:solidFill>
              </a:rPr>
              <a:t>AKHIL               (18UK1A0598)</a:t>
            </a:r>
          </a:p>
          <a:p>
            <a:pPr marL="457200" indent="-457200" algn="just">
              <a:buFont typeface="+mj-lt"/>
              <a:buAutoNum type="arabicPeriod"/>
            </a:pPr>
            <a:r>
              <a:rPr lang="en-IN" sz="2400" dirty="0">
                <a:solidFill>
                  <a:srgbClr val="00B0F0"/>
                </a:solidFill>
              </a:rPr>
              <a:t>SHIVA KUMAR (18UK1A0585) </a:t>
            </a:r>
          </a:p>
          <a:p>
            <a:pPr algn="l"/>
            <a:endParaRPr lang="en-IN" sz="2400" dirty="0">
              <a:solidFill>
                <a:srgbClr val="00B0F0"/>
              </a:solidFill>
            </a:endParaRPr>
          </a:p>
        </p:txBody>
      </p:sp>
      <p:pic>
        <p:nvPicPr>
          <p:cNvPr id="1026" name="Picture 2">
            <a:extLst>
              <a:ext uri="{FF2B5EF4-FFF2-40B4-BE49-F238E27FC236}">
                <a16:creationId xmlns:a16="http://schemas.microsoft.com/office/drawing/2014/main" id="{262DF56C-738E-4592-95F2-7ECA8D17C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7859" y="4024960"/>
            <a:ext cx="2503503" cy="1901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842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EB23D1-8CED-4BB2-ABC6-3DAA1A2D901B}"/>
              </a:ext>
            </a:extLst>
          </p:cNvPr>
          <p:cNvPicPr>
            <a:picLocks noChangeAspect="1"/>
          </p:cNvPicPr>
          <p:nvPr/>
        </p:nvPicPr>
        <p:blipFill>
          <a:blip r:embed="rId2"/>
          <a:stretch>
            <a:fillRect/>
          </a:stretch>
        </p:blipFill>
        <p:spPr>
          <a:xfrm>
            <a:off x="952500" y="0"/>
            <a:ext cx="10287000" cy="6858000"/>
          </a:xfrm>
          <a:prstGeom prst="rect">
            <a:avLst/>
          </a:prstGeom>
        </p:spPr>
      </p:pic>
      <p:sp>
        <p:nvSpPr>
          <p:cNvPr id="2" name="Title 1">
            <a:extLst>
              <a:ext uri="{FF2B5EF4-FFF2-40B4-BE49-F238E27FC236}">
                <a16:creationId xmlns:a16="http://schemas.microsoft.com/office/drawing/2014/main" id="{73C5A778-5FE3-45D1-99A1-92C74D0EA691}"/>
              </a:ext>
            </a:extLst>
          </p:cNvPr>
          <p:cNvSpPr>
            <a:spLocks noGrp="1"/>
          </p:cNvSpPr>
          <p:nvPr>
            <p:ph type="title"/>
          </p:nvPr>
        </p:nvSpPr>
        <p:spPr>
          <a:xfrm>
            <a:off x="3764133" y="3320249"/>
            <a:ext cx="4358936" cy="1766656"/>
          </a:xfrm>
        </p:spPr>
        <p:txBody>
          <a:bodyPr>
            <a:normAutofit/>
          </a:bodyPr>
          <a:lstStyle/>
          <a:p>
            <a:r>
              <a:rPr lang="en-US" sz="4800" dirty="0">
                <a:solidFill>
                  <a:srgbClr val="0099FF"/>
                </a:solidFill>
              </a:rPr>
              <a:t>THANK YOU</a:t>
            </a:r>
            <a:endParaRPr lang="en-IN" sz="4800" dirty="0">
              <a:solidFill>
                <a:srgbClr val="0099FF"/>
              </a:solidFill>
            </a:endParaRPr>
          </a:p>
        </p:txBody>
      </p:sp>
    </p:spTree>
    <p:extLst>
      <p:ext uri="{BB962C8B-B14F-4D97-AF65-F5344CB8AC3E}">
        <p14:creationId xmlns:p14="http://schemas.microsoft.com/office/powerpoint/2010/main" val="4012543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A3E0-1191-4197-8005-410CABFBC9E9}"/>
              </a:ext>
            </a:extLst>
          </p:cNvPr>
          <p:cNvSpPr>
            <a:spLocks noGrp="1"/>
          </p:cNvSpPr>
          <p:nvPr>
            <p:ph type="title"/>
          </p:nvPr>
        </p:nvSpPr>
        <p:spPr>
          <a:xfrm>
            <a:off x="1143001" y="479394"/>
            <a:ext cx="9905998" cy="6116715"/>
          </a:xfrm>
        </p:spPr>
        <p:txBody>
          <a:bodyPr>
            <a:normAutofit/>
          </a:bodyPr>
          <a:lstStyle/>
          <a:p>
            <a:r>
              <a:rPr lang="en-US" dirty="0"/>
              <a:t>CONTEXT:</a:t>
            </a:r>
            <a:br>
              <a:rPr lang="en-US" sz="2800" dirty="0"/>
            </a:br>
            <a:br>
              <a:rPr lang="en-US" sz="2800" dirty="0"/>
            </a:br>
            <a:r>
              <a:rPr lang="en-US" sz="2800" dirty="0">
                <a:solidFill>
                  <a:srgbClr val="FFCC99"/>
                </a:solidFill>
              </a:rPr>
              <a:t>1.</a:t>
            </a:r>
            <a:r>
              <a:rPr lang="en-US" sz="2400" dirty="0">
                <a:solidFill>
                  <a:srgbClr val="FFCC99"/>
                </a:solidFill>
                <a:latin typeface="Arial" panose="020B0604020202020204" pitchFamily="34" charset="0"/>
                <a:cs typeface="Arial" panose="020B0604020202020204" pitchFamily="34" charset="0"/>
              </a:rPr>
              <a:t>INTRODUCTION</a:t>
            </a:r>
            <a:br>
              <a:rPr lang="en-US" sz="2400" dirty="0">
                <a:solidFill>
                  <a:srgbClr val="FFCC99"/>
                </a:solidFill>
                <a:latin typeface="Arial" panose="020B0604020202020204" pitchFamily="34" charset="0"/>
                <a:cs typeface="Arial" panose="020B0604020202020204" pitchFamily="34" charset="0"/>
              </a:rPr>
            </a:br>
            <a:r>
              <a:rPr lang="en-US" sz="2400" dirty="0">
                <a:solidFill>
                  <a:srgbClr val="FFCC99"/>
                </a:solidFill>
                <a:latin typeface="Arial" panose="020B0604020202020204" pitchFamily="34" charset="0"/>
                <a:cs typeface="Arial" panose="020B0604020202020204" pitchFamily="34" charset="0"/>
              </a:rPr>
              <a:t>2.PROBLEM</a:t>
            </a:r>
            <a:br>
              <a:rPr lang="en-US" sz="2400" dirty="0">
                <a:solidFill>
                  <a:srgbClr val="FFCC99"/>
                </a:solidFill>
                <a:latin typeface="Arial" panose="020B0604020202020204" pitchFamily="34" charset="0"/>
                <a:cs typeface="Arial" panose="020B0604020202020204" pitchFamily="34" charset="0"/>
              </a:rPr>
            </a:br>
            <a:r>
              <a:rPr lang="en-US" sz="2400" dirty="0">
                <a:solidFill>
                  <a:srgbClr val="FFCC99"/>
                </a:solidFill>
                <a:latin typeface="Arial" panose="020B0604020202020204" pitchFamily="34" charset="0"/>
                <a:cs typeface="Arial" panose="020B0604020202020204" pitchFamily="34" charset="0"/>
              </a:rPr>
              <a:t>3.SOLUTION</a:t>
            </a:r>
            <a:br>
              <a:rPr lang="en-US" sz="2400" dirty="0">
                <a:solidFill>
                  <a:srgbClr val="FFCC99"/>
                </a:solidFill>
                <a:latin typeface="Arial" panose="020B0604020202020204" pitchFamily="34" charset="0"/>
                <a:cs typeface="Arial" panose="020B0604020202020204" pitchFamily="34" charset="0"/>
              </a:rPr>
            </a:br>
            <a:r>
              <a:rPr lang="en-US" sz="2400" dirty="0">
                <a:solidFill>
                  <a:srgbClr val="FFCC99"/>
                </a:solidFill>
                <a:latin typeface="Arial" panose="020B0604020202020204" pitchFamily="34" charset="0"/>
                <a:cs typeface="Arial" panose="020B0604020202020204" pitchFamily="34" charset="0"/>
              </a:rPr>
              <a:t>4.METHODOLOGY</a:t>
            </a:r>
            <a:br>
              <a:rPr lang="en-US" sz="2400" dirty="0">
                <a:solidFill>
                  <a:srgbClr val="FFCC99"/>
                </a:solidFill>
                <a:latin typeface="Arial" panose="020B0604020202020204" pitchFamily="34" charset="0"/>
                <a:cs typeface="Arial" panose="020B0604020202020204" pitchFamily="34" charset="0"/>
              </a:rPr>
            </a:br>
            <a:r>
              <a:rPr lang="en-US" sz="2400" dirty="0">
                <a:solidFill>
                  <a:srgbClr val="FFCC99"/>
                </a:solidFill>
                <a:latin typeface="Arial" panose="020B0604020202020204" pitchFamily="34" charset="0"/>
                <a:cs typeface="Arial" panose="020B0604020202020204" pitchFamily="34" charset="0"/>
              </a:rPr>
              <a:t>5.technology used</a:t>
            </a:r>
            <a:br>
              <a:rPr lang="en-US" sz="2400" dirty="0">
                <a:solidFill>
                  <a:srgbClr val="FFCC99"/>
                </a:solidFill>
                <a:latin typeface="Arial" panose="020B0604020202020204" pitchFamily="34" charset="0"/>
                <a:cs typeface="Arial" panose="020B0604020202020204" pitchFamily="34" charset="0"/>
              </a:rPr>
            </a:br>
            <a:r>
              <a:rPr lang="en-US" sz="2400" dirty="0">
                <a:solidFill>
                  <a:srgbClr val="FFCC99"/>
                </a:solidFill>
                <a:latin typeface="Arial" panose="020B0604020202020204" pitchFamily="34" charset="0"/>
                <a:cs typeface="Arial" panose="020B0604020202020204" pitchFamily="34" charset="0"/>
              </a:rPr>
              <a:t>6.advantages&amp;applications</a:t>
            </a:r>
            <a:br>
              <a:rPr lang="en-US" sz="2400" dirty="0">
                <a:solidFill>
                  <a:srgbClr val="FFCC99"/>
                </a:solidFill>
                <a:latin typeface="Arial" panose="020B0604020202020204" pitchFamily="34" charset="0"/>
                <a:cs typeface="Arial" panose="020B0604020202020204" pitchFamily="34" charset="0"/>
              </a:rPr>
            </a:br>
            <a:r>
              <a:rPr lang="en-US" sz="2400" dirty="0">
                <a:solidFill>
                  <a:srgbClr val="FFCC99"/>
                </a:solidFill>
                <a:latin typeface="Arial" panose="020B0604020202020204" pitchFamily="34" charset="0"/>
                <a:cs typeface="Arial" panose="020B0604020202020204" pitchFamily="34" charset="0"/>
              </a:rPr>
              <a:t>7.conclusion</a:t>
            </a:r>
            <a:endParaRPr lang="en-IN" sz="2800" dirty="0"/>
          </a:p>
        </p:txBody>
      </p:sp>
    </p:spTree>
    <p:extLst>
      <p:ext uri="{BB962C8B-B14F-4D97-AF65-F5344CB8AC3E}">
        <p14:creationId xmlns:p14="http://schemas.microsoft.com/office/powerpoint/2010/main" val="3781276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BFB776B-F070-4B9E-9293-C61EA4F5A8D7}"/>
              </a:ext>
            </a:extLst>
          </p:cNvPr>
          <p:cNvSpPr>
            <a:spLocks noGrp="1"/>
          </p:cNvSpPr>
          <p:nvPr>
            <p:ph type="title"/>
          </p:nvPr>
        </p:nvSpPr>
        <p:spPr>
          <a:xfrm>
            <a:off x="257453" y="230819"/>
            <a:ext cx="4433080" cy="692459"/>
          </a:xfrm>
        </p:spPr>
        <p:txBody>
          <a:bodyPr>
            <a:normAutofit/>
          </a:bodyPr>
          <a:lstStyle/>
          <a:p>
            <a:r>
              <a:rPr lang="en-US" sz="3200" dirty="0">
                <a:latin typeface="Arial" panose="020B0604020202020204" pitchFamily="34" charset="0"/>
                <a:cs typeface="Arial" panose="020B0604020202020204" pitchFamily="34" charset="0"/>
              </a:rPr>
              <a:t>INTRODUCTION:</a:t>
            </a:r>
            <a:endParaRPr lang="en-IN" sz="3200" dirty="0">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D01D68CE-9E01-4A18-9FB0-BED6A7B348B9}"/>
              </a:ext>
            </a:extLst>
          </p:cNvPr>
          <p:cNvSpPr>
            <a:spLocks noGrp="1"/>
          </p:cNvSpPr>
          <p:nvPr>
            <p:ph type="body" sz="half" idx="2"/>
          </p:nvPr>
        </p:nvSpPr>
        <p:spPr>
          <a:xfrm>
            <a:off x="257453" y="1038688"/>
            <a:ext cx="7031113" cy="5388746"/>
          </a:xfrm>
        </p:spPr>
        <p:txBody>
          <a:bodyPr>
            <a:noAutofit/>
          </a:bodyPr>
          <a:lstStyle/>
          <a:p>
            <a:pPr marL="492125" algn="just">
              <a:lnSpc>
                <a:spcPct val="107000"/>
              </a:lnSpc>
            </a:pP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92125" algn="just">
              <a:lnSpc>
                <a:spcPct val="107000"/>
              </a:lnSpc>
            </a:pPr>
            <a:r>
              <a:rPr lang="en-IN" sz="1200" dirty="0">
                <a:effectLst/>
                <a:latin typeface="Arial" panose="020B0604020202020204" pitchFamily="34" charset="0"/>
                <a:ea typeface="Calibri" panose="020F0502020204030204" pitchFamily="34" charset="0"/>
                <a:cs typeface="Arial" panose="020B0604020202020204" pitchFamily="34" charset="0"/>
              </a:rPr>
              <a:t> </a:t>
            </a:r>
          </a:p>
          <a:p>
            <a:pPr marL="492125" algn="just">
              <a:lnSpc>
                <a:spcPct val="107000"/>
              </a:lnSpc>
            </a:pPr>
            <a:r>
              <a:rPr lang="en-IN" sz="1800" dirty="0">
                <a:effectLst/>
                <a:latin typeface="Arial" panose="020B0604020202020204" pitchFamily="34" charset="0"/>
                <a:ea typeface="Calibri" panose="020F0502020204030204" pitchFamily="34" charset="0"/>
                <a:cs typeface="Times New Roman" panose="02020603050405020304" pitchFamily="18" charset="0"/>
              </a:rPr>
              <a:t>To establish a communication or interaction with Deaf and Mute people is of utter importance nowadays. These people interact through hand gestures or signs. Gestures are basically the physical action form performed by a person to convey some meaningful information. Gestures are a powerful means of communication among humans. In fact gesturing is so deeply rooted in our communication that people often continue gesturing when speaking on the telephone. There are various signs which express complex meanings and recognising them is a challenging task for people who have no understanding for that language. It becomes difficult finding a well experienced and educated translator for the sign language every time and everywhere but human-computer interaction system for this can be installed anywhere possible. </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endParaRPr lang="en-IN" sz="1200"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6A904126-904F-4C81-9B2C-29F7B60928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597653" y="200025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398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B53777-6C76-4035-B3C4-E1860A4EFF79}"/>
              </a:ext>
            </a:extLst>
          </p:cNvPr>
          <p:cNvPicPr>
            <a:picLocks noChangeAspect="1"/>
          </p:cNvPicPr>
          <p:nvPr/>
        </p:nvPicPr>
        <p:blipFill>
          <a:blip r:embed="rId2"/>
          <a:stretch>
            <a:fillRect/>
          </a:stretch>
        </p:blipFill>
        <p:spPr>
          <a:xfrm>
            <a:off x="1764766" y="1615736"/>
            <a:ext cx="9243544" cy="4829451"/>
          </a:xfrm>
          <a:prstGeom prst="rect">
            <a:avLst/>
          </a:prstGeom>
        </p:spPr>
      </p:pic>
      <p:sp>
        <p:nvSpPr>
          <p:cNvPr id="5" name="Title 4">
            <a:extLst>
              <a:ext uri="{FF2B5EF4-FFF2-40B4-BE49-F238E27FC236}">
                <a16:creationId xmlns:a16="http://schemas.microsoft.com/office/drawing/2014/main" id="{0B4C3B07-8E54-43E0-8AA6-65FCBCA995C2}"/>
              </a:ext>
            </a:extLst>
          </p:cNvPr>
          <p:cNvSpPr>
            <a:spLocks noGrp="1"/>
          </p:cNvSpPr>
          <p:nvPr>
            <p:ph type="ctrTitle"/>
          </p:nvPr>
        </p:nvSpPr>
        <p:spPr>
          <a:xfrm>
            <a:off x="1751012" y="609602"/>
            <a:ext cx="8676222" cy="864092"/>
          </a:xfrm>
        </p:spPr>
        <p:txBody>
          <a:bodyPr/>
          <a:lstStyle/>
          <a:p>
            <a:r>
              <a:rPr lang="en-US" dirty="0"/>
              <a:t>Problem???</a:t>
            </a:r>
            <a:endParaRPr lang="en-IN" dirty="0"/>
          </a:p>
        </p:txBody>
      </p:sp>
      <p:sp>
        <p:nvSpPr>
          <p:cNvPr id="6" name="Subtitle 5">
            <a:extLst>
              <a:ext uri="{FF2B5EF4-FFF2-40B4-BE49-F238E27FC236}">
                <a16:creationId xmlns:a16="http://schemas.microsoft.com/office/drawing/2014/main" id="{CA41DCC8-AFA2-4523-81EF-A555B78C3B7C}"/>
              </a:ext>
            </a:extLst>
          </p:cNvPr>
          <p:cNvSpPr>
            <a:spLocks noGrp="1"/>
          </p:cNvSpPr>
          <p:nvPr>
            <p:ph type="subTitle" idx="1"/>
          </p:nvPr>
        </p:nvSpPr>
        <p:spPr>
          <a:xfrm>
            <a:off x="1751012" y="1837676"/>
            <a:ext cx="8676222" cy="4607511"/>
          </a:xfrm>
        </p:spPr>
        <p:txBody>
          <a:bodyPr>
            <a:normAutofit lnSpcReduction="10000"/>
          </a:bodyPr>
          <a:lstStyle/>
          <a:p>
            <a:pPr marL="342900" indent="-342900" algn="just">
              <a:buFont typeface="Arial" panose="020B0604020202020204" pitchFamily="34" charset="0"/>
              <a:buChar char="•"/>
            </a:pPr>
            <a:r>
              <a:rPr lang="en-US" sz="2400" dirty="0">
                <a:solidFill>
                  <a:srgbClr val="FFFF00"/>
                </a:solidFill>
                <a:latin typeface="Arial" panose="020B0604020202020204" pitchFamily="34" charset="0"/>
                <a:cs typeface="Arial" panose="020B0604020202020204" pitchFamily="34" charset="0"/>
              </a:rPr>
              <a:t>our society we have people with disabilities.</a:t>
            </a:r>
          </a:p>
          <a:p>
            <a:pPr marL="342900" indent="-342900" algn="just">
              <a:buFont typeface="Arial" panose="020B0604020202020204" pitchFamily="34" charset="0"/>
              <a:buChar char="•"/>
            </a:pPr>
            <a:r>
              <a:rPr lang="en-US" sz="2400" dirty="0">
                <a:solidFill>
                  <a:srgbClr val="FFFF00"/>
                </a:solidFill>
                <a:latin typeface="Arial" panose="020B0604020202020204" pitchFamily="34" charset="0"/>
                <a:cs typeface="Arial" panose="020B0604020202020204" pitchFamily="34" charset="0"/>
              </a:rPr>
              <a:t>Then technology is developing day by day but no significant developments and undertaken for the betterment of these people.</a:t>
            </a:r>
          </a:p>
          <a:p>
            <a:pPr marL="342900" indent="-342900" algn="just">
              <a:buFont typeface="Arial" panose="020B0604020202020204" pitchFamily="34" charset="0"/>
              <a:buChar char="•"/>
            </a:pPr>
            <a:r>
              <a:rPr lang="en-US" sz="2400" dirty="0">
                <a:solidFill>
                  <a:srgbClr val="FFFF00"/>
                </a:solidFill>
                <a:latin typeface="Arial" panose="020B0604020202020204" pitchFamily="34" charset="0"/>
                <a:cs typeface="Arial" panose="020B0604020202020204" pitchFamily="34" charset="0"/>
              </a:rPr>
              <a:t>About nine billion people in the world are deaf and dumb </a:t>
            </a:r>
          </a:p>
          <a:p>
            <a:pPr marL="342900" indent="-342900" algn="just">
              <a:buFont typeface="Arial" panose="020B0604020202020204" pitchFamily="34" charset="0"/>
              <a:buChar char="•"/>
            </a:pPr>
            <a:r>
              <a:rPr lang="en-US" sz="2400" dirty="0">
                <a:solidFill>
                  <a:srgbClr val="FFFF00"/>
                </a:solidFill>
                <a:latin typeface="Arial" panose="020B0604020202020204" pitchFamily="34" charset="0"/>
                <a:cs typeface="Arial" panose="020B0604020202020204" pitchFamily="34" charset="0"/>
              </a:rPr>
              <a:t>Communication between deaf-mute and a normal person have always been a challenging task.</a:t>
            </a:r>
          </a:p>
          <a:p>
            <a:pPr marL="342900" indent="-342900" algn="just">
              <a:buFont typeface="Arial" panose="020B0604020202020204" pitchFamily="34" charset="0"/>
              <a:buChar char="•"/>
            </a:pPr>
            <a:r>
              <a:rPr lang="en-US" sz="2400" dirty="0">
                <a:solidFill>
                  <a:srgbClr val="FFFF00"/>
                </a:solidFill>
                <a:latin typeface="Arial" panose="020B0604020202020204" pitchFamily="34" charset="0"/>
                <a:cs typeface="Arial" panose="020B0604020202020204" pitchFamily="34" charset="0"/>
              </a:rPr>
              <a:t>Sign language helps deaf and dumb people to communicate with other people.</a:t>
            </a:r>
          </a:p>
          <a:p>
            <a:pPr marL="342900" indent="-342900" algn="just">
              <a:buFont typeface="Arial" panose="020B0604020202020204" pitchFamily="34" charset="0"/>
              <a:buChar char="•"/>
            </a:pPr>
            <a:r>
              <a:rPr lang="en-US" sz="2400" dirty="0">
                <a:solidFill>
                  <a:srgbClr val="FFFF00"/>
                </a:solidFill>
                <a:latin typeface="Arial" panose="020B0604020202020204" pitchFamily="34" charset="0"/>
                <a:cs typeface="Arial" panose="020B0604020202020204" pitchFamily="34" charset="0"/>
              </a:rPr>
              <a:t>But not all people understand sign language.</a:t>
            </a:r>
            <a:endParaRPr lang="en-IN" sz="2400" dirty="0">
              <a:solidFill>
                <a:srgbClr val="FFFF00"/>
              </a:solidFill>
              <a:latin typeface="Arial" panose="020B0604020202020204" pitchFamily="34" charset="0"/>
              <a:cs typeface="Arial" panose="020B0604020202020204" pitchFamily="34" charset="0"/>
            </a:endParaRPr>
          </a:p>
          <a:p>
            <a:pPr algn="just"/>
            <a:endParaRPr lang="en-IN" dirty="0"/>
          </a:p>
        </p:txBody>
      </p:sp>
    </p:spTree>
    <p:extLst>
      <p:ext uri="{BB962C8B-B14F-4D97-AF65-F5344CB8AC3E}">
        <p14:creationId xmlns:p14="http://schemas.microsoft.com/office/powerpoint/2010/main" val="3277416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F12C6-B7F3-437D-841A-495CC8B1031A}"/>
              </a:ext>
            </a:extLst>
          </p:cNvPr>
          <p:cNvPicPr>
            <a:picLocks noChangeAspect="1"/>
          </p:cNvPicPr>
          <p:nvPr/>
        </p:nvPicPr>
        <p:blipFill>
          <a:blip r:embed="rId2"/>
          <a:stretch>
            <a:fillRect/>
          </a:stretch>
        </p:blipFill>
        <p:spPr>
          <a:xfrm>
            <a:off x="816746" y="1060882"/>
            <a:ext cx="10558508" cy="5353235"/>
          </a:xfrm>
          <a:prstGeom prst="rect">
            <a:avLst/>
          </a:prstGeom>
        </p:spPr>
      </p:pic>
      <p:sp>
        <p:nvSpPr>
          <p:cNvPr id="2" name="Title 1">
            <a:extLst>
              <a:ext uri="{FF2B5EF4-FFF2-40B4-BE49-F238E27FC236}">
                <a16:creationId xmlns:a16="http://schemas.microsoft.com/office/drawing/2014/main" id="{48A47BE2-214D-43A7-84A4-8E9AEE5A1A72}"/>
              </a:ext>
            </a:extLst>
          </p:cNvPr>
          <p:cNvSpPr>
            <a:spLocks noGrp="1"/>
          </p:cNvSpPr>
          <p:nvPr>
            <p:ph type="ctrTitle"/>
          </p:nvPr>
        </p:nvSpPr>
        <p:spPr>
          <a:xfrm>
            <a:off x="1757889" y="156840"/>
            <a:ext cx="8676222" cy="819704"/>
          </a:xfrm>
        </p:spPr>
        <p:txBody>
          <a:bodyPr>
            <a:normAutofit fontScale="90000"/>
          </a:bodyPr>
          <a:lstStyle/>
          <a:p>
            <a:r>
              <a:rPr lang="en-US" dirty="0"/>
              <a:t>solution….</a:t>
            </a:r>
            <a:endParaRPr lang="en-IN" dirty="0"/>
          </a:p>
        </p:txBody>
      </p:sp>
      <p:sp>
        <p:nvSpPr>
          <p:cNvPr id="3" name="Subtitle 2">
            <a:extLst>
              <a:ext uri="{FF2B5EF4-FFF2-40B4-BE49-F238E27FC236}">
                <a16:creationId xmlns:a16="http://schemas.microsoft.com/office/drawing/2014/main" id="{3DBDF918-24EE-4EA7-A8B0-D70CC2A06218}"/>
              </a:ext>
            </a:extLst>
          </p:cNvPr>
          <p:cNvSpPr>
            <a:spLocks noGrp="1"/>
          </p:cNvSpPr>
          <p:nvPr>
            <p:ph type="subTitle" idx="1"/>
          </p:nvPr>
        </p:nvSpPr>
        <p:spPr>
          <a:xfrm>
            <a:off x="751643" y="976544"/>
            <a:ext cx="10688714" cy="5521911"/>
          </a:xfrm>
        </p:spPr>
        <p:txBody>
          <a:bodyPr>
            <a:normAutofit/>
          </a:bodyPr>
          <a:lstStyle/>
          <a:p>
            <a:pPr marL="457200" indent="-457200" algn="just">
              <a:buFont typeface="Arial" panose="020B0604020202020204" pitchFamily="34" charset="0"/>
              <a:buChar char="•"/>
            </a:pPr>
            <a:r>
              <a:rPr lang="en-US" sz="3200" dirty="0">
                <a:solidFill>
                  <a:srgbClr val="FF3300"/>
                </a:solidFill>
                <a:latin typeface="Arial" panose="020B0604020202020204" pitchFamily="34" charset="0"/>
                <a:cs typeface="Arial" panose="020B0604020202020204" pitchFamily="34" charset="0"/>
              </a:rPr>
              <a:t>Hand gesture recognition system is widely used technology for helping the deaf and dump people.</a:t>
            </a:r>
          </a:p>
          <a:p>
            <a:pPr marL="457200" indent="-457200" algn="just">
              <a:buFont typeface="Arial" panose="020B0604020202020204" pitchFamily="34" charset="0"/>
              <a:buChar char="•"/>
            </a:pPr>
            <a:r>
              <a:rPr lang="en-US" sz="3200" dirty="0">
                <a:solidFill>
                  <a:srgbClr val="FF3300"/>
                </a:solidFill>
                <a:latin typeface="Arial" panose="020B0604020202020204" pitchFamily="34" charset="0"/>
                <a:cs typeface="Arial" panose="020B0604020202020204" pitchFamily="34" charset="0"/>
              </a:rPr>
              <a:t>Human hand has remained a popular choice to convey information in situations where other forms like speech cannot be used.</a:t>
            </a:r>
          </a:p>
          <a:p>
            <a:pPr marL="457200" indent="-457200" algn="just">
              <a:buFont typeface="Arial" panose="020B0604020202020204" pitchFamily="34" charset="0"/>
              <a:buChar char="•"/>
            </a:pPr>
            <a:r>
              <a:rPr lang="en-US" sz="3200" dirty="0">
                <a:solidFill>
                  <a:srgbClr val="FF3300"/>
                </a:solidFill>
                <a:latin typeface="Arial" panose="020B0604020202020204" pitchFamily="34" charset="0"/>
                <a:cs typeface="Arial" panose="020B0604020202020204" pitchFamily="34" charset="0"/>
              </a:rPr>
              <a:t>We aim for developing deaf and damp gesture recognize system for establishing communication between deaf and dumb people.</a:t>
            </a:r>
          </a:p>
          <a:p>
            <a:pPr marL="457200" indent="-457200" algn="just">
              <a:buFont typeface="Arial" panose="020B0604020202020204" pitchFamily="34" charset="0"/>
              <a:buChar char="•"/>
            </a:pPr>
            <a:r>
              <a:rPr lang="en-US" sz="3200" dirty="0">
                <a:solidFill>
                  <a:srgbClr val="FF3300"/>
                </a:solidFill>
                <a:latin typeface="Arial" panose="020B0604020202020204" pitchFamily="34" charset="0"/>
                <a:cs typeface="Arial" panose="020B0604020202020204" pitchFamily="34" charset="0"/>
              </a:rPr>
              <a:t>Gestures as considered as most natural expressive way for communication b/w humans &amp; computers</a:t>
            </a:r>
            <a:r>
              <a:rPr lang="en-US" sz="3200" dirty="0">
                <a:latin typeface="Arial" panose="020B0604020202020204" pitchFamily="34" charset="0"/>
                <a:cs typeface="Arial" panose="020B0604020202020204" pitchFamily="34" charset="0"/>
              </a:rPr>
              <a:t>.</a:t>
            </a:r>
            <a:endParaRPr lang="en-IN"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3926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C8BD1-AC37-4C06-AC8E-712E42B9F50B}"/>
              </a:ext>
            </a:extLst>
          </p:cNvPr>
          <p:cNvSpPr>
            <a:spLocks noGrp="1"/>
          </p:cNvSpPr>
          <p:nvPr>
            <p:ph type="ctrTitle"/>
          </p:nvPr>
        </p:nvSpPr>
        <p:spPr>
          <a:xfrm>
            <a:off x="1822033" y="-124287"/>
            <a:ext cx="8676222" cy="1313896"/>
          </a:xfrm>
        </p:spPr>
        <p:txBody>
          <a:bodyPr/>
          <a:lstStyle/>
          <a:p>
            <a:r>
              <a:rPr lang="en-US" dirty="0" err="1">
                <a:latin typeface="Arial" panose="020B0604020202020204" pitchFamily="34" charset="0"/>
                <a:cs typeface="Arial" panose="020B0604020202020204" pitchFamily="34" charset="0"/>
              </a:rPr>
              <a:t>Methodolgy</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0697DC32-1E3A-425C-ACB6-2AB89BEA25DE}"/>
              </a:ext>
            </a:extLst>
          </p:cNvPr>
          <p:cNvSpPr>
            <a:spLocks noGrp="1"/>
          </p:cNvSpPr>
          <p:nvPr>
            <p:ph type="subTitle" idx="1"/>
          </p:nvPr>
        </p:nvSpPr>
        <p:spPr>
          <a:xfrm>
            <a:off x="1502437" y="1305018"/>
            <a:ext cx="8676222" cy="5812022"/>
          </a:xfrm>
        </p:spPr>
        <p:txBody>
          <a:bodyPr/>
          <a:lstStyle/>
          <a:p>
            <a:endParaRPr lang="en-IN" dirty="0"/>
          </a:p>
        </p:txBody>
      </p:sp>
      <p:pic>
        <p:nvPicPr>
          <p:cNvPr id="5" name="Picture 4">
            <a:extLst>
              <a:ext uri="{FF2B5EF4-FFF2-40B4-BE49-F238E27FC236}">
                <a16:creationId xmlns:a16="http://schemas.microsoft.com/office/drawing/2014/main" id="{3D3D8F12-6A94-4419-800B-D29EB6A4B205}"/>
              </a:ext>
            </a:extLst>
          </p:cNvPr>
          <p:cNvPicPr>
            <a:picLocks noChangeAspect="1"/>
          </p:cNvPicPr>
          <p:nvPr/>
        </p:nvPicPr>
        <p:blipFill>
          <a:blip r:embed="rId2"/>
          <a:stretch>
            <a:fillRect/>
          </a:stretch>
        </p:blipFill>
        <p:spPr>
          <a:xfrm>
            <a:off x="1740024" y="1374535"/>
            <a:ext cx="8345010" cy="5141673"/>
          </a:xfrm>
          <a:prstGeom prst="rect">
            <a:avLst/>
          </a:prstGeom>
        </p:spPr>
      </p:pic>
    </p:spTree>
    <p:extLst>
      <p:ext uri="{BB962C8B-B14F-4D97-AF65-F5344CB8AC3E}">
        <p14:creationId xmlns:p14="http://schemas.microsoft.com/office/powerpoint/2010/main" val="168262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97B3-7268-473A-9DBC-823ECAAB0A5F}"/>
              </a:ext>
            </a:extLst>
          </p:cNvPr>
          <p:cNvSpPr>
            <a:spLocks noGrp="1"/>
          </p:cNvSpPr>
          <p:nvPr>
            <p:ph type="ctrTitle"/>
          </p:nvPr>
        </p:nvSpPr>
        <p:spPr>
          <a:xfrm>
            <a:off x="1751012" y="609602"/>
            <a:ext cx="8676222" cy="899602"/>
          </a:xfrm>
        </p:spPr>
        <p:txBody>
          <a:bodyPr>
            <a:normAutofit/>
          </a:bodyPr>
          <a:lstStyle/>
          <a:p>
            <a:r>
              <a:rPr lang="en-US" dirty="0"/>
              <a:t>Technology used:</a:t>
            </a:r>
            <a:endParaRPr lang="en-IN" dirty="0"/>
          </a:p>
        </p:txBody>
      </p:sp>
      <p:sp>
        <p:nvSpPr>
          <p:cNvPr id="3" name="Subtitle 2">
            <a:extLst>
              <a:ext uri="{FF2B5EF4-FFF2-40B4-BE49-F238E27FC236}">
                <a16:creationId xmlns:a16="http://schemas.microsoft.com/office/drawing/2014/main" id="{4492051A-DDF4-4B25-B92E-CBD707657CE7}"/>
              </a:ext>
            </a:extLst>
          </p:cNvPr>
          <p:cNvSpPr>
            <a:spLocks noGrp="1"/>
          </p:cNvSpPr>
          <p:nvPr>
            <p:ph type="subTitle" idx="1"/>
          </p:nvPr>
        </p:nvSpPr>
        <p:spPr>
          <a:xfrm>
            <a:off x="1792441" y="2021888"/>
            <a:ext cx="8676222" cy="4226509"/>
          </a:xfrm>
        </p:spPr>
        <p:txBody>
          <a:bodyPr>
            <a:normAutofit/>
          </a:bodyPr>
          <a:lstStyle/>
          <a:p>
            <a:pPr marL="342900" indent="-342900" algn="just">
              <a:buFont typeface="Arial" panose="020B0604020202020204" pitchFamily="34" charset="0"/>
              <a:buChar char="•"/>
            </a:pPr>
            <a:r>
              <a:rPr lang="en-US" sz="3600" dirty="0"/>
              <a:t>Camera</a:t>
            </a:r>
          </a:p>
          <a:p>
            <a:pPr marL="342900" indent="-342900" algn="just">
              <a:buFont typeface="Arial" panose="020B0604020202020204" pitchFamily="34" charset="0"/>
              <a:buChar char="•"/>
            </a:pPr>
            <a:r>
              <a:rPr lang="en-US" sz="3600" dirty="0"/>
              <a:t>Memory control</a:t>
            </a:r>
          </a:p>
          <a:p>
            <a:pPr marL="342900" indent="-342900" algn="just">
              <a:buFont typeface="Arial" panose="020B0604020202020204" pitchFamily="34" charset="0"/>
              <a:buChar char="•"/>
            </a:pPr>
            <a:r>
              <a:rPr lang="en-US" sz="3600" dirty="0"/>
              <a:t>Feature extraction module</a:t>
            </a:r>
          </a:p>
          <a:p>
            <a:pPr marL="342900" indent="-342900" algn="just">
              <a:buFont typeface="Arial" panose="020B0604020202020204" pitchFamily="34" charset="0"/>
              <a:buChar char="•"/>
            </a:pPr>
            <a:r>
              <a:rPr lang="en-US" sz="3600" dirty="0"/>
              <a:t>Gesture recognition module</a:t>
            </a:r>
          </a:p>
          <a:p>
            <a:pPr marL="342900" indent="-342900" algn="just">
              <a:buFont typeface="Arial" panose="020B0604020202020204" pitchFamily="34" charset="0"/>
              <a:buChar char="•"/>
            </a:pPr>
            <a:r>
              <a:rPr lang="en-US" sz="3600" dirty="0"/>
              <a:t>Lcd display</a:t>
            </a:r>
            <a:endParaRPr lang="en-IN" sz="3600" dirty="0"/>
          </a:p>
        </p:txBody>
      </p:sp>
    </p:spTree>
    <p:extLst>
      <p:ext uri="{BB962C8B-B14F-4D97-AF65-F5344CB8AC3E}">
        <p14:creationId xmlns:p14="http://schemas.microsoft.com/office/powerpoint/2010/main" val="3327097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A18CA-3636-4A43-86FE-B6FE196F8C1C}"/>
              </a:ext>
            </a:extLst>
          </p:cNvPr>
          <p:cNvSpPr>
            <a:spLocks noGrp="1"/>
          </p:cNvSpPr>
          <p:nvPr>
            <p:ph type="title"/>
          </p:nvPr>
        </p:nvSpPr>
        <p:spPr>
          <a:xfrm>
            <a:off x="488272" y="609600"/>
            <a:ext cx="10559139" cy="943992"/>
          </a:xfrm>
        </p:spPr>
        <p:txBody>
          <a:bodyPr>
            <a:normAutofit/>
          </a:bodyPr>
          <a:lstStyle/>
          <a:p>
            <a:r>
              <a:rPr lang="en-US" sz="4400" dirty="0"/>
              <a:t>ADVANTAGES &amp;APPLICATIONS</a:t>
            </a:r>
            <a:endParaRPr lang="en-IN" sz="4400" dirty="0"/>
          </a:p>
        </p:txBody>
      </p:sp>
      <p:sp>
        <p:nvSpPr>
          <p:cNvPr id="4" name="Content Placeholder 3">
            <a:extLst>
              <a:ext uri="{FF2B5EF4-FFF2-40B4-BE49-F238E27FC236}">
                <a16:creationId xmlns:a16="http://schemas.microsoft.com/office/drawing/2014/main" id="{4EBE76F8-AB5F-420E-87AE-A5E85B0E8568}"/>
              </a:ext>
            </a:extLst>
          </p:cNvPr>
          <p:cNvSpPr>
            <a:spLocks noGrp="1"/>
          </p:cNvSpPr>
          <p:nvPr>
            <p:ph sz="half" idx="2"/>
          </p:nvPr>
        </p:nvSpPr>
        <p:spPr>
          <a:xfrm>
            <a:off x="6170611" y="1894643"/>
            <a:ext cx="6021389" cy="2996954"/>
          </a:xfrm>
        </p:spPr>
        <p:txBody>
          <a:bodyPr/>
          <a:lstStyle/>
          <a:p>
            <a:pPr marL="342900" indent="-342900" algn="just">
              <a:buFont typeface="+mj-lt"/>
              <a:buAutoNum type="arabicPeriod"/>
            </a:pPr>
            <a:r>
              <a:rPr lang="en-US" dirty="0"/>
              <a:t>COMMUNICATION OF DEAF AND DUMB</a:t>
            </a:r>
          </a:p>
          <a:p>
            <a:pPr marL="342900" indent="-342900" algn="just">
              <a:buFont typeface="+mj-lt"/>
              <a:buAutoNum type="arabicPeriod"/>
            </a:pPr>
            <a:r>
              <a:rPr lang="en-US" dirty="0"/>
              <a:t>SIGN LANGUAGE RECOGNITION</a:t>
            </a:r>
            <a:endParaRPr lang="en-IN" dirty="0"/>
          </a:p>
        </p:txBody>
      </p:sp>
      <p:sp>
        <p:nvSpPr>
          <p:cNvPr id="8" name="Content Placeholder 7">
            <a:extLst>
              <a:ext uri="{FF2B5EF4-FFF2-40B4-BE49-F238E27FC236}">
                <a16:creationId xmlns:a16="http://schemas.microsoft.com/office/drawing/2014/main" id="{22032FFC-65B6-4E07-B795-44AB53453F7D}"/>
              </a:ext>
            </a:extLst>
          </p:cNvPr>
          <p:cNvSpPr>
            <a:spLocks noGrp="1"/>
          </p:cNvSpPr>
          <p:nvPr>
            <p:ph sz="half" idx="1"/>
          </p:nvPr>
        </p:nvSpPr>
        <p:spPr>
          <a:xfrm>
            <a:off x="284085" y="1699333"/>
            <a:ext cx="5600962" cy="4549067"/>
          </a:xfrm>
        </p:spPr>
        <p:txBody>
          <a:bodyPr/>
          <a:lstStyle/>
          <a:p>
            <a:r>
              <a:rPr lang="en-US" dirty="0"/>
              <a:t>The system implemented in the corresponding paper is very much essential due to the need of real time </a:t>
            </a:r>
            <a:r>
              <a:rPr lang="en-US" dirty="0" err="1"/>
              <a:t>applications.Following</a:t>
            </a:r>
            <a:r>
              <a:rPr lang="en-US" dirty="0"/>
              <a:t> are the advantages of proposed system: </a:t>
            </a:r>
          </a:p>
          <a:p>
            <a:pPr marL="342900" indent="-342900">
              <a:buFont typeface="+mj-lt"/>
              <a:buAutoNum type="arabicPeriod"/>
            </a:pPr>
            <a:r>
              <a:rPr lang="en-US" dirty="0"/>
              <a:t>REAL TIME FUNCTIONING</a:t>
            </a:r>
          </a:p>
          <a:p>
            <a:pPr marL="342900" indent="-342900">
              <a:buFont typeface="+mj-lt"/>
              <a:buAutoNum type="arabicPeriod"/>
            </a:pPr>
            <a:r>
              <a:rPr lang="en-US" dirty="0"/>
              <a:t>PORTABLE</a:t>
            </a:r>
          </a:p>
          <a:p>
            <a:pPr marL="342900" indent="-342900">
              <a:buFont typeface="+mj-lt"/>
              <a:buAutoNum type="arabicPeriod"/>
            </a:pPr>
            <a:r>
              <a:rPr lang="en-US" dirty="0"/>
              <a:t>NO NEED OF CALIBRATION</a:t>
            </a:r>
          </a:p>
          <a:p>
            <a:pPr marL="342900" indent="-342900">
              <a:buFont typeface="+mj-lt"/>
              <a:buAutoNum type="arabicPeriod"/>
            </a:pPr>
            <a:r>
              <a:rPr lang="en-US" dirty="0"/>
              <a:t>DOESN’T DAMAGE THROUGH USE</a:t>
            </a:r>
            <a:endParaRPr lang="en-IN" dirty="0"/>
          </a:p>
        </p:txBody>
      </p:sp>
    </p:spTree>
    <p:extLst>
      <p:ext uri="{BB962C8B-B14F-4D97-AF65-F5344CB8AC3E}">
        <p14:creationId xmlns:p14="http://schemas.microsoft.com/office/powerpoint/2010/main" val="1471004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740C-421F-4792-BA2A-9B75FADC8C0D}"/>
              </a:ext>
            </a:extLst>
          </p:cNvPr>
          <p:cNvSpPr>
            <a:spLocks noGrp="1"/>
          </p:cNvSpPr>
          <p:nvPr>
            <p:ph type="ctrTitle"/>
          </p:nvPr>
        </p:nvSpPr>
        <p:spPr>
          <a:xfrm>
            <a:off x="1751012" y="609601"/>
            <a:ext cx="8676222" cy="1139300"/>
          </a:xfrm>
        </p:spPr>
        <p:txBody>
          <a:bodyPr>
            <a:normAutofit/>
          </a:bodyPr>
          <a:lstStyle/>
          <a:p>
            <a:r>
              <a:rPr lang="en-US" dirty="0"/>
              <a:t>CONCLUSION:</a:t>
            </a:r>
            <a:endParaRPr lang="en-IN" dirty="0"/>
          </a:p>
        </p:txBody>
      </p:sp>
      <p:sp>
        <p:nvSpPr>
          <p:cNvPr id="3" name="Subtitle 2">
            <a:extLst>
              <a:ext uri="{FF2B5EF4-FFF2-40B4-BE49-F238E27FC236}">
                <a16:creationId xmlns:a16="http://schemas.microsoft.com/office/drawing/2014/main" id="{1A5D6185-3E89-4063-BDA8-1CEE7A2325AA}"/>
              </a:ext>
            </a:extLst>
          </p:cNvPr>
          <p:cNvSpPr>
            <a:spLocks noGrp="1"/>
          </p:cNvSpPr>
          <p:nvPr>
            <p:ph type="subTitle" idx="1"/>
          </p:nvPr>
        </p:nvSpPr>
        <p:spPr>
          <a:xfrm>
            <a:off x="1757889" y="2412507"/>
            <a:ext cx="8676222" cy="3835892"/>
          </a:xfrm>
        </p:spPr>
        <p:txBody>
          <a:bodyPr/>
          <a:lstStyle/>
          <a:p>
            <a:r>
              <a:rPr lang="en-US" dirty="0"/>
              <a:t>As there are number of technologies are available for hand gesture recognition and speech recognition both having different features, applications and limitations. From above analysis we conclude that we can bridge the gap between the speech and hearing impaired people and the normal people which is very essential task. The propose system develops computer based intelligent system that will be helpful to deaf-dumb people to communicate with the other world using their natural hand gestures. This system is also used to converting the normal hand gesture as well as speech whatever someone gets speak into the text. </a:t>
            </a:r>
            <a:endParaRPr lang="en-IN" dirty="0"/>
          </a:p>
        </p:txBody>
      </p:sp>
    </p:spTree>
    <p:extLst>
      <p:ext uri="{BB962C8B-B14F-4D97-AF65-F5344CB8AC3E}">
        <p14:creationId xmlns:p14="http://schemas.microsoft.com/office/powerpoint/2010/main" val="29537947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162</TotalTime>
  <Words>520</Words>
  <Application>Microsoft Office PowerPoint</Application>
  <PresentationFormat>Widescreen</PresentationFormat>
  <Paragraphs>42</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Century Gothic</vt:lpstr>
      <vt:lpstr>Mesh</vt:lpstr>
      <vt:lpstr>Conversation engine for deaf and dumb using ibm watson</vt:lpstr>
      <vt:lpstr>CONTEXT:  1.INTRODUCTION 2.PROBLEM 3.SOLUTION 4.METHODOLOGY 5.technology used 6.advantages&amp;applications 7.conclusion</vt:lpstr>
      <vt:lpstr>INTRODUCTION:</vt:lpstr>
      <vt:lpstr>Problem???</vt:lpstr>
      <vt:lpstr>solution….</vt:lpstr>
      <vt:lpstr>Methodolgy </vt:lpstr>
      <vt:lpstr>Technology used:</vt:lpstr>
      <vt:lpstr>ADVANTAGES &amp;APPLICATIONS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Conversation engine for deaf and dumb using ibm watson</dc:title>
  <dc:creator>AKSHARA AKSHARA</dc:creator>
  <cp:lastModifiedBy>AKSHARA AKSHARA</cp:lastModifiedBy>
  <cp:revision>1</cp:revision>
  <dcterms:created xsi:type="dcterms:W3CDTF">2021-11-10T12:57:17Z</dcterms:created>
  <dcterms:modified xsi:type="dcterms:W3CDTF">2021-11-10T15:39:45Z</dcterms:modified>
</cp:coreProperties>
</file>